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91" r:id="rId5"/>
    <p:sldId id="302" r:id="rId6"/>
    <p:sldId id="296" r:id="rId7"/>
    <p:sldId id="301" r:id="rId8"/>
    <p:sldId id="300" r:id="rId9"/>
    <p:sldId id="292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B2D2F-52EF-4495-802C-A0EE6274F432}" v="591" dt="2024-03-22T06:06:07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84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64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45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57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39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81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37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43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1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04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41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4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3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29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88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46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13.04.2024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84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7" descr="Turbiny wiatrowe na tle błękitnego nieba">
            <a:extLst>
              <a:ext uri="{FF2B5EF4-FFF2-40B4-BE49-F238E27FC236}">
                <a16:creationId xmlns:a16="http://schemas.microsoft.com/office/drawing/2014/main" id="{BB168152-9DFA-D193-A58E-23A5C25B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r="15586" b="-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9915" y="300608"/>
            <a:ext cx="2888343" cy="274739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SPOTKANIE INFORMACYJNE </a:t>
            </a:r>
            <a:b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DLA MIESZKAŃCÓW GMINY </a:t>
            </a:r>
            <a: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TERESIN W ZAKRESIE MONTAŻU MAGAZYNÓW ENERGII</a:t>
            </a:r>
            <a:endParaRPr lang="en-US" sz="28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9040B2-049B-58F4-369F-50E7AD881F36}"/>
              </a:ext>
            </a:extLst>
          </p:cNvPr>
          <p:cNvSpPr txBox="1"/>
          <p:nvPr/>
        </p:nvSpPr>
        <p:spPr>
          <a:xfrm>
            <a:off x="327930" y="5551842"/>
            <a:ext cx="4589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Planowane pozyskanie dofinansowania ze środków europejskich w perspektywie finansowej 2021-2027, </a:t>
            </a:r>
          </a:p>
          <a:p>
            <a:r>
              <a:rPr lang="pl-PL" sz="1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DLA NABORU FEMA.02.03-IP.01-020/24 PRIORYTET II Fundusze Europejskie na zielony rozwój Mazowsza</a:t>
            </a:r>
          </a:p>
          <a:p>
            <a:r>
              <a:rPr lang="pl-PL" sz="1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DZIAŁANIE 2.3. Dostosowanie do zmian klimatu</a:t>
            </a:r>
          </a:p>
          <a:p>
            <a:r>
              <a:rPr lang="pl-PL" sz="1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TYP PROJEKTÓW: Magazyny energii i ciepła.</a:t>
            </a:r>
            <a:endParaRPr lang="pl-PL" sz="1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991F5-41C4-9A59-5032-A23772CC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pl-PL"/>
              <a:t>Informacje ważne !!!</a:t>
            </a:r>
          </a:p>
        </p:txBody>
      </p:sp>
      <p:pic>
        <p:nvPicPr>
          <p:cNvPr id="29" name="Picture 28" descr="Osoba idąca na przechodzenie schodów">
            <a:extLst>
              <a:ext uri="{FF2B5EF4-FFF2-40B4-BE49-F238E27FC236}">
                <a16:creationId xmlns:a16="http://schemas.microsoft.com/office/drawing/2014/main" id="{D6D9CD45-E8FE-8405-0BF5-0E248FD7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7" r="28053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F27B18-83EF-D688-7D63-39AA6B2E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160" y="1772816"/>
            <a:ext cx="4818330" cy="4392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PODPISYWANIE UMÓW ODBĘDZIE SIĘ 16.04.2024 W GODZINACH 9 – 17.30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budynek </a:t>
            </a:r>
            <a:r>
              <a:rPr lang="pl-PL" sz="1000" b="1" dirty="0">
                <a:solidFill>
                  <a:schemeClr val="tx1"/>
                </a:solidFill>
              </a:rPr>
              <a:t>Dworca ul. Torowa 2 sala widowiskowa</a:t>
            </a:r>
            <a:endParaRPr lang="pl-PL" sz="1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PŁATNOŚCI MOŻNA DOKONAĆ GOTÓWKĄ LUB KARTĄ</a:t>
            </a:r>
          </a:p>
          <a:p>
            <a:pPr marL="0" indent="0" algn="ctr">
              <a:lnSpc>
                <a:spcPct val="90000"/>
              </a:lnSpc>
              <a:buNone/>
            </a:pPr>
            <a:endParaRPr lang="pl-PL" sz="1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BEZWZGLĘDNIE NALEŻY ZACHOWAĆ PARAGON GDYŻ JEST ON PODSTAWĄ DO ZWROTU GOTÓWKI W PRZYPADKU BRAKU MOŻLIWOŚCI TECHNICZNYCH, ZWROT TAKI ODBĘDZIE SIĘ NA WSKAZANE KONTO</a:t>
            </a:r>
          </a:p>
          <a:p>
            <a:pPr marL="0" indent="0" algn="ctr">
              <a:lnSpc>
                <a:spcPct val="90000"/>
              </a:lnSpc>
              <a:buNone/>
            </a:pPr>
            <a:endParaRPr lang="pl-PL" sz="1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OD DNIA 17.04.24 R. ROZPOCZYNAJĄ SIĘ WIZJE LOKALNE W TERENIE W GODZINACH 8.00 – 20.00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OSOBY DOKONUJĘCE WIZJI BĘDĄ POSIADAĆ UPRAWNIENIA PISEMNE OD WÓJTA GMINY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PODCZAS WIZJI NIE BĘDZIE POBIERANE ŻADNE WYNAGRODZENIE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INFORMACJA ODNOŚNIE WIZJI BĘDZIE DOKONYWANA TELEFONICZNIE LUB SMSOWO</a:t>
            </a:r>
          </a:p>
          <a:p>
            <a:pPr marL="0" indent="0" algn="ctr">
              <a:lnSpc>
                <a:spcPct val="90000"/>
              </a:lnSpc>
              <a:buNone/>
            </a:pPr>
            <a:endParaRPr lang="pl-PL" sz="1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000" dirty="0">
                <a:solidFill>
                  <a:schemeClr val="tx1"/>
                </a:solidFill>
              </a:rPr>
              <a:t>W przypadku małej ilości osób chętnych podpisywanie umów w ostateczności może odbyć się w terenie</a:t>
            </a:r>
          </a:p>
          <a:p>
            <a:pPr>
              <a:lnSpc>
                <a:spcPct val="90000"/>
              </a:lnSpc>
            </a:pPr>
            <a:endParaRPr lang="pl-PL" sz="1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pl-PL" sz="1000" dirty="0"/>
          </a:p>
          <a:p>
            <a:pPr>
              <a:lnSpc>
                <a:spcPct val="90000"/>
              </a:lnSpc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42621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raz zawierający Wielobarwność, Sztuki piękne, sztuka, wzór&#10;&#10;Opis wygenerowany automatycznie">
            <a:extLst>
              <a:ext uri="{FF2B5EF4-FFF2-40B4-BE49-F238E27FC236}">
                <a16:creationId xmlns:a16="http://schemas.microsoft.com/office/drawing/2014/main" id="{547D22A6-1A6F-FF0B-F1D5-50A5211E9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1105" r="1368" b="9093"/>
          <a:stretch/>
        </p:blipFill>
        <p:spPr>
          <a:xfrm>
            <a:off x="3842657" y="-1"/>
            <a:ext cx="529896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50097" y="1916832"/>
            <a:ext cx="3842636" cy="479303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DOFINANSOWANIU: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do 85% dofinansowania dla instalacji OZE,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brak opodatkowania mieszkańców,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termin składania kwiecień/maj 2024r.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w przypadku powodzenia i uzyskania dotacji realizacja zadania to rok 2025/2026  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prosimy o współpracę i szybkość reakcji na informacje i wytyczne UG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zastrzegamy sobie możliwość zmiany wielkości/mocy instalacji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wszelkie prace dostosowawcze wykonujemy dopiero po podpisaniu umowy właściwej z UG i po podpisaniu umowy z wykonawcą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akceptacja rozwiązań wybranych w przetargu brak możliwości dużego zakresu indywidualności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wszystkie instalacje na tym samym standardzie</a:t>
            </a:r>
            <a:b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4" name="Straight Connector 3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6216024" cy="437957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WARUNKI UDZIAŁU W PROGRAMIE:</a:t>
            </a:r>
            <a:br>
              <a:rPr lang="pl-PL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wizja lokalna – analiza techniczna możliwości montażu magazynu energii, pozytywna weryfikacja techniczna,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zakup dokumentacji technicznej – indywidualna dokumentacja techniczna obowiązkowy zakup po otrzymaniu dotacji i podpisaniu umowy z UG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podpisanie umowy z UG na wykonanie instalacji magazynu energii w ramach realizowanego zadania – po wezwaniu przez UG do podpisania,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uregulowana sytuacja prawna budynku na którym ma być wykonana instalacja magazynu energii,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uregulowane kwestie podatkowe i śmieciowe na nieruchomości na której ma być umieszczona instalacja,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brak prowadzonej działalności gospodarczej lub rolniczej w budynku objętym dotacją, wyjątkiem działalności która prowadzona jest w innym miejscu niż adres siedziby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podpisanie wszelkich umów, regulaminów i deklaracji oraz innych niezbędnych dokumentów do realizacji zadania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posiadanie własnej instalacji fotowoltaicznej na obiekcie przeznaczonej na potrzeby bytowe obiektu</a:t>
            </a:r>
            <a:b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100" dirty="0"/>
            </a:br>
            <a:endParaRPr lang="pl-PL" sz="1100" dirty="0"/>
          </a:p>
        </p:txBody>
      </p:sp>
      <p:pic>
        <p:nvPicPr>
          <p:cNvPr id="9" name="Graphic 8" descr="Znacznik wyboru">
            <a:extLst>
              <a:ext uri="{FF2B5EF4-FFF2-40B4-BE49-F238E27FC236}">
                <a16:creationId xmlns:a16="http://schemas.microsoft.com/office/drawing/2014/main" id="{2F46E39D-B4A5-8DBE-29B2-B62B936E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9832" y="-17140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34" y="-1"/>
            <a:ext cx="4078966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090307" y="3483429"/>
            <a:ext cx="5053693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08607" y="0"/>
            <a:ext cx="645472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12053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30644" y="332656"/>
            <a:ext cx="4434390" cy="619268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pl-PL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l-PL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WKŁAD WŁASNY UCZESTNIKA PROJEKTU:</a:t>
            </a: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wizja lokalna na obiekcie oraz zakup indywidualnej dokumentacji technicznej dla danego obiektu</a:t>
            </a: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weryfikacja techniczna obiektu wraz z doborem magazynu energii ETAP I: 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kwoty brutto za jedną lokalizację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250 zł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WKŁAD WŁASNY UCZESTNIKA PROJEKTU JEST BEZZWROTNY BEZ WZGLĘDU NA REZULTAT POZYSKANIA DOTACJI PRZEZ GMINĘ.</a:t>
            </a:r>
            <a:b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b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 przypadku braku możliwości technicznych montażu magazynu energii na danym obiekcie zostanie zwrócona kwota w wysokości 200 zł brutto na podstawie paragonu fiskalnego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300" b="1" dirty="0"/>
              <a:t>  </a:t>
            </a: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23195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34" y="-1"/>
            <a:ext cx="4078966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090307" y="3483429"/>
            <a:ext cx="5053693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08607" y="0"/>
            <a:ext cx="645472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12053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30644" y="332656"/>
            <a:ext cx="4434390" cy="619268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pl-PL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l-PL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WKŁAD WŁASNY UCZESTNIKA PROJEKTU:</a:t>
            </a: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ETAP II:</a:t>
            </a: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Zakup i posiadanie własnego opracowania technicznego dla instalacji magazynu energii, po otrzymaniu dotacji przez Gminę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pl-PL" sz="14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Opracowanie techniczne dla danej lokalizacji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kwoty brutto za jedną lokalizację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 zł</a:t>
            </a:r>
            <a:br>
              <a:rPr lang="pl-P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WKŁAD WŁASNY UCZESTNIKA PROJEKTU JEST BEZZWROTNY BEZ WZGLĘDU NA REZULTAT POZYSKANIA DOTACJI PRZEZ GMINĘ.</a:t>
            </a:r>
            <a:b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b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300" b="1" dirty="0"/>
              <a:t>  </a:t>
            </a: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6776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34" y="-1"/>
            <a:ext cx="4078966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090307" y="3483429"/>
            <a:ext cx="5053693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08607" y="0"/>
            <a:ext cx="645472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12053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30644" y="332656"/>
            <a:ext cx="4877460" cy="61926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13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DOFINANSOWANIEM NIE BĘDĄ OBJĘTE:</a:t>
            </a:r>
            <a:br>
              <a:rPr lang="pl-PL" sz="13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działalności gospodarcze i rolnicze (wykluczeniem jest prowadzenie działalności w innym miejscu niż adres zamieszkania)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budynki nie spełniające wymagań technicznych do montażu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magazyny energii bez instalacji PV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budynki nie odebrane i nie oddane do użytku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osoby zalegające z podatkami i innymi opłatami wobec Gminy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osoby wynajmujące lub nie będące właścicielem nieruchomości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nieruchomości które nie posiadają ubezpieczenia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nieruchomości które nie posiadają aktualnego przeglądu instalacji elektrycznej i innych zgodnie z art. 62. Ustawy z dnia 7 lipca 1994 r. – Prawo budowlane (Dz.U. nr 106 z 2000 r. poz. 1126 z późniejszymi zmianami)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budynki które nie przejdą pozytywnej weryfikacji technicznej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osoby które nie podpiszą umowy z UG</a:t>
            </a: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3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agroturystyki i pensjonaty</a:t>
            </a:r>
            <a:r>
              <a:rPr lang="pl-PL" sz="1300" dirty="0">
                <a:solidFill>
                  <a:schemeClr val="tx1"/>
                </a:solidFill>
              </a:rPr>
              <a:t> </a:t>
            </a:r>
            <a:br>
              <a:rPr lang="pl-PL" sz="1300" b="1" dirty="0">
                <a:solidFill>
                  <a:schemeClr val="tx1"/>
                </a:solidFill>
              </a:rPr>
            </a:br>
            <a:r>
              <a:rPr lang="pl-PL" sz="1300" b="1" dirty="0">
                <a:solidFill>
                  <a:schemeClr val="tx1"/>
                </a:solidFill>
              </a:rPr>
              <a:t> </a:t>
            </a:r>
            <a:endParaRPr lang="pl-PL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D8908-A23C-217A-163D-A37421C5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4D0A8FE2-AEA8-25FA-0382-CA7D968AF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47040B3-33FA-7B40-D3C5-990F7DDD6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9332C16-62D4-AB03-CF2C-2E9946949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34" y="-1"/>
            <a:ext cx="4078966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F2AF2FC-FC5B-FF82-A5AC-ADC4150FC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090307" y="3483429"/>
            <a:ext cx="5053693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1287602-AF9A-674B-FCB7-6E8DFC654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08607" y="0"/>
            <a:ext cx="645472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2CC17893-0C0A-73B5-417C-6BA479F5B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12053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6E5093-75DC-8557-B626-8FAB2A73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11727"/>
            <a:ext cx="3819525" cy="381952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EAE867-D2CE-88EB-8C1A-499BD9B0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3" y="1196752"/>
            <a:ext cx="1949359" cy="266429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3E43434-6DF6-3304-48A7-3EA8AC7BB717}"/>
              </a:ext>
            </a:extLst>
          </p:cNvPr>
          <p:cNvSpPr txBox="1"/>
          <p:nvPr/>
        </p:nvSpPr>
        <p:spPr>
          <a:xfrm>
            <a:off x="0" y="188640"/>
            <a:ext cx="5696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Przykładowa wizualizacja wyglądu magazynu energii.</a:t>
            </a:r>
          </a:p>
          <a:p>
            <a:endParaRPr lang="pl-PL" dirty="0"/>
          </a:p>
          <a:p>
            <a:r>
              <a:rPr lang="pl-PL" sz="1100" dirty="0"/>
              <a:t>Montowane urządzenie w ramach projektu może się różnić od prezentowanego.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7925C87-FEDB-FF89-6F60-563DD5495CAD}"/>
              </a:ext>
            </a:extLst>
          </p:cNvPr>
          <p:cNvSpPr/>
          <p:nvPr/>
        </p:nvSpPr>
        <p:spPr>
          <a:xfrm>
            <a:off x="1403648" y="2924944"/>
            <a:ext cx="216024" cy="5584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B09EA9F-53E5-5870-B8F6-BBBEF16C1085}"/>
              </a:ext>
            </a:extLst>
          </p:cNvPr>
          <p:cNvSpPr/>
          <p:nvPr/>
        </p:nvSpPr>
        <p:spPr>
          <a:xfrm>
            <a:off x="2699792" y="3861048"/>
            <a:ext cx="494731" cy="152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92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2A31B-D6D4-0CAE-00D2-D095A731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CC512-4207-8F16-1EFC-E0A4C2DA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36" y="234142"/>
            <a:ext cx="4818330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300" b="1" dirty="0"/>
              <a:t>ORIENTACYJNE CENY ZESTAWÓW INSTALACJI OZE Z PODZIAŁEM NA POSZCZEGÓLNE TYPY:</a:t>
            </a:r>
          </a:p>
        </p:txBody>
      </p:sp>
      <p:pic>
        <p:nvPicPr>
          <p:cNvPr id="5" name="Picture 4" descr="Farma na panelu słonecznym">
            <a:extLst>
              <a:ext uri="{FF2B5EF4-FFF2-40B4-BE49-F238E27FC236}">
                <a16:creationId xmlns:a16="http://schemas.microsoft.com/office/drawing/2014/main" id="{CD3649EA-C92D-9D5E-1B61-0A45E07BF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93" t="142" r="31855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AB35B8AD-8B96-0587-55E6-B6A96ACAF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DFB16C-396C-689B-D6A4-C2264689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554" y="1412776"/>
            <a:ext cx="5400600" cy="52110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Magazyn energii cena brutto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Każdy magazyn będzie wyposażony w inteligentny system zarządzania energią </a:t>
            </a:r>
            <a:endParaRPr lang="pl-PL" sz="7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pl-PL" sz="11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1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Przykład cenowy: symulacja orientacyjna ostateczna cena będzie podana po rozstrzygnięciu postępowania przetargowego </a:t>
            </a:r>
            <a:endParaRPr lang="pl-PL" sz="10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5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pl-PL" sz="5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C9EDF96-C41C-2613-0902-47BD0C868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46430"/>
              </p:ext>
            </p:extLst>
          </p:nvPr>
        </p:nvGraphicFramePr>
        <p:xfrm>
          <a:off x="2217322" y="1766153"/>
          <a:ext cx="4441357" cy="240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50">
                  <a:extLst>
                    <a:ext uri="{9D8B030D-6E8A-4147-A177-3AD203B41FA5}">
                      <a16:colId xmlns:a16="http://schemas.microsoft.com/office/drawing/2014/main" val="774334420"/>
                    </a:ext>
                  </a:extLst>
                </a:gridCol>
                <a:gridCol w="612996">
                  <a:extLst>
                    <a:ext uri="{9D8B030D-6E8A-4147-A177-3AD203B41FA5}">
                      <a16:colId xmlns:a16="http://schemas.microsoft.com/office/drawing/2014/main" val="2756615919"/>
                    </a:ext>
                  </a:extLst>
                </a:gridCol>
                <a:gridCol w="785721">
                  <a:extLst>
                    <a:ext uri="{9D8B030D-6E8A-4147-A177-3AD203B41FA5}">
                      <a16:colId xmlns:a16="http://schemas.microsoft.com/office/drawing/2014/main" val="2472929133"/>
                    </a:ext>
                  </a:extLst>
                </a:gridCol>
                <a:gridCol w="1164695">
                  <a:extLst>
                    <a:ext uri="{9D8B030D-6E8A-4147-A177-3AD203B41FA5}">
                      <a16:colId xmlns:a16="http://schemas.microsoft.com/office/drawing/2014/main" val="2418838381"/>
                    </a:ext>
                  </a:extLst>
                </a:gridCol>
                <a:gridCol w="1164695">
                  <a:extLst>
                    <a:ext uri="{9D8B030D-6E8A-4147-A177-3AD203B41FA5}">
                      <a16:colId xmlns:a16="http://schemas.microsoft.com/office/drawing/2014/main" val="2089560161"/>
                    </a:ext>
                  </a:extLst>
                </a:gridCol>
              </a:tblGrid>
              <a:tr h="404266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Magazyn pojemność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Kwota brutto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Wartość po dotacji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Wartość podatku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Suma </a:t>
                      </a:r>
                      <a:r>
                        <a:rPr lang="pl-PL" sz="100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do zapłaty brutto zł</a:t>
                      </a:r>
                      <a:endParaRPr lang="pl-PL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28147"/>
                  </a:ext>
                </a:extLst>
              </a:tr>
              <a:tr h="26951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ok 4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3 450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5 290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91795"/>
                  </a:ext>
                </a:extLst>
              </a:tr>
              <a:tr h="26951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ok 7,5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2 720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7 820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05357"/>
                  </a:ext>
                </a:extLst>
              </a:tr>
              <a:tr h="245744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ok 11,5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6 450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3 440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9 890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65772"/>
                  </a:ext>
                </a:extLst>
              </a:tr>
              <a:tr h="29327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ok 15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7 050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3 760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10 810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31040"/>
                  </a:ext>
                </a:extLst>
              </a:tr>
              <a:tr h="235766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ok 20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8 550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4 560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0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7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991F5-41C4-9A59-5032-A23772CC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pl-PL"/>
              <a:t>Informacje ważne !!!</a:t>
            </a:r>
          </a:p>
        </p:txBody>
      </p:sp>
      <p:pic>
        <p:nvPicPr>
          <p:cNvPr id="29" name="Picture 28" descr="Osoba idąca na przechodzenie schodów">
            <a:extLst>
              <a:ext uri="{FF2B5EF4-FFF2-40B4-BE49-F238E27FC236}">
                <a16:creationId xmlns:a16="http://schemas.microsoft.com/office/drawing/2014/main" id="{D6D9CD45-E8FE-8405-0BF5-0E248FD7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7" r="28053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F27B18-83EF-D688-7D63-39AA6B2E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1" y="1340769"/>
            <a:ext cx="4818330" cy="470059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tx1"/>
                </a:solidFill>
              </a:rPr>
              <a:t>W ramach kryterium ocenie podlega, czy pojemność magazynu/-ów zainstalowanych w ramach projektu dostosowana została do mocy urządzenia/-ń OZE, dla których poszczególny magazyn będzie instalowany. Dla magazynu energii pojemność nie może przekraczać 1,5 krotności mocy OZE, którego energią będzie zasilany. Kryterium uznaje się za spełnione w sytuacji, gdy wnioskodawca dołączy dokumentację projektową (kalkulację), potwierdzającą zastosowanie poszczególnych mocy magazynów energii.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tx1"/>
                </a:solidFill>
              </a:rPr>
              <a:t>Magazyn energii i/albo ciepła może być wykorzystywany tylko na potrzeby własne obiektu, w którym został zainstalowany.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tx1"/>
                </a:solidFill>
              </a:rPr>
              <a:t>Wsparcie przewidziane jest jedynie na zakup fabrycznie nowego sprzętu, oferowanego na rynek europejski jako magazyn energii.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solidFill>
                  <a:schemeClr val="tx1"/>
                </a:solidFill>
              </a:rPr>
              <a:t>Wsparcie przewidziane jest dla projektów, które zawierają rozwiązania z zakresu systemu zarządzania energią, rozumiane jako zwiększenie </a:t>
            </a:r>
            <a:r>
              <a:rPr lang="pl-PL" sz="1200" dirty="0" err="1">
                <a:solidFill>
                  <a:schemeClr val="tx1"/>
                </a:solidFill>
              </a:rPr>
              <a:t>autokonsumpcji</a:t>
            </a:r>
            <a:r>
              <a:rPr lang="pl-PL" sz="1200" dirty="0">
                <a:solidFill>
                  <a:schemeClr val="tx1"/>
                </a:solidFill>
              </a:rPr>
              <a:t> energii na każdym obiekcie, w którym instalowany jest magazyn energii, poprzez zastosowanie urządzeń i oprogramowania, którego zadaniem jest: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solidFill>
                  <a:schemeClr val="tx1"/>
                </a:solidFill>
              </a:rPr>
              <a:t>	• monitoring i kontrola zużycia energii elektrycznej w obiekcie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solidFill>
                  <a:schemeClr val="tx1"/>
                </a:solidFill>
              </a:rPr>
              <a:t>	• zarządzanie tą energią,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solidFill>
                  <a:schemeClr val="tx1"/>
                </a:solidFill>
              </a:rPr>
              <a:t>	• zarządzanie i optymalizacja profilu zużycia energii,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solidFill>
                  <a:schemeClr val="tx1"/>
                </a:solidFill>
              </a:rPr>
              <a:t>	• maksymalizacja </a:t>
            </a:r>
            <a:r>
              <a:rPr lang="pl-PL" sz="1200" dirty="0" err="1">
                <a:solidFill>
                  <a:schemeClr val="tx1"/>
                </a:solidFill>
              </a:rPr>
              <a:t>autokonsumpcji</a:t>
            </a:r>
            <a:r>
              <a:rPr lang="pl-PL" sz="1200" dirty="0">
                <a:solidFill>
                  <a:schemeClr val="tx1"/>
                </a:solidFill>
              </a:rPr>
              <a:t> z uwzględnieniem 	 		optymalizacji końcowej ceny energii elektrycznej.</a:t>
            </a:r>
          </a:p>
          <a:p>
            <a:pPr>
              <a:lnSpc>
                <a:spcPct val="90000"/>
              </a:lnSpc>
            </a:pPr>
            <a:endParaRPr lang="pl-PL" sz="1000" dirty="0"/>
          </a:p>
          <a:p>
            <a:pPr>
              <a:lnSpc>
                <a:spcPct val="90000"/>
              </a:lnSpc>
            </a:pPr>
            <a:endParaRPr lang="pl-PL" sz="1000" dirty="0"/>
          </a:p>
          <a:p>
            <a:pPr>
              <a:lnSpc>
                <a:spcPct val="90000"/>
              </a:lnSpc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45788549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921</TotalTime>
  <Words>1081</Words>
  <Application>Microsoft Office PowerPoint</Application>
  <PresentationFormat>Pokaz na ekranie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Trebuchet MS</vt:lpstr>
      <vt:lpstr>Wingdings 3</vt:lpstr>
      <vt:lpstr>Faseta</vt:lpstr>
      <vt:lpstr>SPOTKANIE INFORMACYJNE  DLA MIESZKAŃCÓW GMINY TERESIN W ZAKRESIE MONTAŻU MAGAZYNÓW ENERGII</vt:lpstr>
      <vt:lpstr>O DOFINANSOWANIU:  - do 85% dofinansowania dla instalacji OZE,  - brak opodatkowania mieszkańców,  - termin składania kwiecień/maj 2024r.  - w przypadku powodzenia i uzyskania dotacji realizacja zadania to rok 2025/2026    - prosimy o współpracę i szybkość reakcji na informacje i wytyczne UG  - zastrzegamy sobie możliwość zmiany wielkości/mocy instalacji  - wszelkie prace dostosowawcze wykonujemy dopiero po podpisaniu umowy właściwej z UG i po podpisaniu umowy z wykonawcą  - akceptacja rozwiązań wybranych w przetargu brak możliwości dużego zakresu indywidualności  - wszystkie instalacje na tym samym standardzie </vt:lpstr>
      <vt:lpstr>  WARUNKI UDZIAŁU W PROGRAMIE:  - wizja lokalna – analiza techniczna możliwości montażu magazynu energii, pozytywna weryfikacja techniczna,  - zakup dokumentacji technicznej – indywidualna dokumentacja techniczna obowiązkowy zakup po otrzymaniu dotacji i podpisaniu umowy z UG  - podpisanie umowy z UG na wykonanie instalacji magazynu energii w ramach realizowanego zadania – po wezwaniu przez UG do podpisania,  - uregulowana sytuacja prawna budynku na którym ma być wykonana instalacja magazynu energii,  - uregulowane kwestie podatkowe i śmieciowe na nieruchomości na której ma być umieszczona instalacja,  - brak prowadzonej działalności gospodarczej lub rolniczej w budynku objętym dotacją, wyjątkiem działalności która prowadzona jest w innym miejscu niż adres siedziby  - podpisanie wszelkich umów, regulaminów i deklaracji oraz innych niezbędnych dokumentów do realizacji zadania  - posiadanie własnej instalacji fotowoltaicznej na obiekcie przeznaczonej na potrzeby bytowe obiektu   </vt:lpstr>
      <vt:lpstr>  WKŁAD WŁASNY UCZESTNIKA PROJEKTU:   wizja lokalna na obiekcie oraz zakup indywidualnej dokumentacji technicznej dla danego obiektu  - weryfikacja techniczna obiektu wraz z doborem magazynu energii ETAP I:   kwoty brutto za jedną lokalizację  250 zł  WKŁAD WŁASNY UCZESTNIKA PROJEKTU JEST BEZZWROTNY BEZ WZGLĘDU NA REZULTAT POZYSKANIA DOTACJI PRZEZ GMINĘ.    W przypadku braku możliwości technicznych montażu magazynu energii na danym obiekcie zostanie zwrócona kwota w wysokości 200 zł brutto na podstawie paragonu fiskalnego      </vt:lpstr>
      <vt:lpstr>  WKŁAD WŁASNY UCZESTNIKA PROJEKTU:  ETAP II:  Zakup i posiadanie własnego opracowania technicznego dla instalacji magazynu energii, po otrzymaniu dotacji przez Gminę   - Opracowanie techniczne dla danej lokalizacji kwoty brutto za jedną lokalizację  100 zł  WKŁAD WŁASNY UCZESTNIKA PROJEKTU JEST BEZZWROTNY BEZ WZGLĘDU NA REZULTAT POZYSKANIA DOTACJI PRZEZ GMINĘ.        </vt:lpstr>
      <vt:lpstr>DOFINANSOWANIEM NIE BĘDĄ OBJĘTE:   - działalności gospodarcze i rolnicze (wykluczeniem jest prowadzenie działalności w innym miejscu niż adres zamieszkania)  - budynki nie spełniające wymagań technicznych do montażu  - magazyny energii bez instalacji PV  - budynki nie odebrane i nie oddane do użytku  - osoby zalegające z podatkami i innymi opłatami wobec Gminy  - osoby wynajmujące lub nie będące właścicielem nieruchomości  - nieruchomości które nie posiadają ubezpieczenia  - nieruchomości które nie posiadają aktualnego przeglądu instalacji elektrycznej i innych zgodnie z art. 62. Ustawy z dnia 7 lipca 1994 r. – Prawo budowlane (Dz.U. nr 106 z 2000 r. poz. 1126 z późniejszymi zmianami)  - budynki które nie przejdą pozytywnej weryfikacji technicznej  - osoby które nie podpiszą umowy z UG  - agroturystyki i pensjonaty   </vt:lpstr>
      <vt:lpstr>Prezentacja programu PowerPoint</vt:lpstr>
      <vt:lpstr>ORIENTACYJNE CENY ZESTAWÓW INSTALACJI OZE Z PODZIAŁEM NA POSZCZEGÓLNE TYPY:</vt:lpstr>
      <vt:lpstr>Informacje ważne !!!</vt:lpstr>
      <vt:lpstr>Informacje ważne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INFORMACYJNE DLA MIESZKAŃCÓW GMINY</dc:title>
  <dc:creator>Adrian</dc:creator>
  <cp:lastModifiedBy>Julita Kowalska</cp:lastModifiedBy>
  <cp:revision>76</cp:revision>
  <dcterms:created xsi:type="dcterms:W3CDTF">2017-01-25T19:37:01Z</dcterms:created>
  <dcterms:modified xsi:type="dcterms:W3CDTF">2024-04-13T09:47:27Z</dcterms:modified>
</cp:coreProperties>
</file>